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559675" cy="106918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B9D838-F7F8-400D-8632-501CB9A18B15}" v="2" dt="2026-10-27T06:24:55.6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4" autoAdjust="0"/>
    <p:restoredTop sz="94660"/>
  </p:normalViewPr>
  <p:slideViewPr>
    <p:cSldViewPr snapToGrid="0">
      <p:cViewPr varScale="1">
        <p:scale>
          <a:sx n="50" d="100"/>
          <a:sy n="50" d="100"/>
        </p:scale>
        <p:origin x="217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2882805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194638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233000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2051340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413401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1455516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261231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3309590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224670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302163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4130955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B8092697-6D34-43E2-8B3C-2835BF298021}" type="datetimeFigureOut">
              <a:rPr kumimoji="1" lang="ja-JP" altLang="en-US" smtClean="0"/>
              <a:t>2026/10/29</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63B83CE5-7728-41F5-8D0D-E92F22BC62DC}" type="slidenum">
              <a:rPr kumimoji="1" lang="ja-JP" altLang="en-US" smtClean="0"/>
              <a:t>‹#›</a:t>
            </a:fld>
            <a:endParaRPr kumimoji="1" lang="ja-JP" altLang="en-US"/>
          </a:p>
        </p:txBody>
      </p:sp>
    </p:spTree>
    <p:extLst>
      <p:ext uri="{BB962C8B-B14F-4D97-AF65-F5344CB8AC3E}">
        <p14:creationId xmlns:p14="http://schemas.microsoft.com/office/powerpoint/2010/main" val="1838554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EE3CD3A-5DBF-46A2-B583-F872D0016939}"/>
              </a:ext>
            </a:extLst>
          </p:cNvPr>
          <p:cNvSpPr txBox="1"/>
          <p:nvPr/>
        </p:nvSpPr>
        <p:spPr>
          <a:xfrm>
            <a:off x="205921" y="2125925"/>
            <a:ext cx="7147831" cy="1200329"/>
          </a:xfrm>
          <a:prstGeom prst="rect">
            <a:avLst/>
          </a:prstGeom>
          <a:noFill/>
        </p:spPr>
        <p:txBody>
          <a:bodyPr wrap="square" rtlCol="0">
            <a:spAutoFit/>
          </a:bodyPr>
          <a:lstStyle/>
          <a:p>
            <a:r>
              <a:rPr kumimoji="1" lang="ja-JP" altLang="en-US" dirty="0"/>
              <a:t>　</a:t>
            </a:r>
            <a:r>
              <a:rPr kumimoji="1" lang="ja-JP" altLang="en-US" b="1" dirty="0"/>
              <a:t>河川におけるイノシシ等の対策を進めるための生息状況調査を実施するため、下記期間の間で○○地区内においてドローンを飛行させる予定です。</a:t>
            </a:r>
            <a:endParaRPr kumimoji="1" lang="en-US" altLang="ja-JP" b="1" dirty="0"/>
          </a:p>
          <a:p>
            <a:r>
              <a:rPr kumimoji="1" lang="ja-JP" altLang="en-US" b="1" dirty="0"/>
              <a:t>　ご理解の程、よろしくお願いいたします。</a:t>
            </a:r>
            <a:endParaRPr kumimoji="1" lang="en-US" altLang="ja-JP" sz="2000" b="1" dirty="0"/>
          </a:p>
        </p:txBody>
      </p:sp>
      <p:sp>
        <p:nvSpPr>
          <p:cNvPr id="6" name="テキスト ボックス 5">
            <a:extLst>
              <a:ext uri="{FF2B5EF4-FFF2-40B4-BE49-F238E27FC236}">
                <a16:creationId xmlns:a16="http://schemas.microsoft.com/office/drawing/2014/main" id="{E2DC6902-178D-4177-99A3-508473F33575}"/>
              </a:ext>
            </a:extLst>
          </p:cNvPr>
          <p:cNvSpPr txBox="1"/>
          <p:nvPr/>
        </p:nvSpPr>
        <p:spPr>
          <a:xfrm>
            <a:off x="182528" y="5778247"/>
            <a:ext cx="7315035" cy="1354217"/>
          </a:xfrm>
          <a:prstGeom prst="rect">
            <a:avLst/>
          </a:prstGeom>
          <a:noFill/>
        </p:spPr>
        <p:txBody>
          <a:bodyPr wrap="square" rtlCol="0">
            <a:spAutoFit/>
          </a:bodyPr>
          <a:lstStyle/>
          <a:p>
            <a:r>
              <a:rPr kumimoji="1" lang="en-US" altLang="ja-JP" b="1" dirty="0"/>
              <a:t>※</a:t>
            </a:r>
            <a:r>
              <a:rPr kumimoji="1" lang="ja-JP" altLang="en-US" b="1" dirty="0"/>
              <a:t>強風や降雨等の悪天候下ではドローンを飛行させることができな　</a:t>
            </a:r>
            <a:endParaRPr kumimoji="1" lang="en-US" altLang="ja-JP" b="1" dirty="0"/>
          </a:p>
          <a:p>
            <a:r>
              <a:rPr kumimoji="1" lang="ja-JP" altLang="en-US" b="1" dirty="0"/>
              <a:t>　いため、上記期間のうち、</a:t>
            </a:r>
            <a:r>
              <a:rPr kumimoji="1" lang="ja-JP" altLang="en-US" b="1" u="sng" dirty="0"/>
              <a:t>天候が安定している日に実施</a:t>
            </a:r>
            <a:r>
              <a:rPr kumimoji="1" lang="ja-JP" altLang="en-US" b="1" dirty="0"/>
              <a:t>します。</a:t>
            </a:r>
            <a:endParaRPr kumimoji="1" lang="en-US" altLang="ja-JP" b="1" dirty="0"/>
          </a:p>
          <a:p>
            <a:endParaRPr kumimoji="1" lang="en-US" altLang="ja-JP" sz="500" b="1" dirty="0"/>
          </a:p>
          <a:p>
            <a:r>
              <a:rPr kumimoji="1" lang="en-US" altLang="ja-JP" b="1" dirty="0"/>
              <a:t>※</a:t>
            </a:r>
            <a:r>
              <a:rPr kumimoji="1" lang="ja-JP" altLang="en-US" b="1" dirty="0"/>
              <a:t>調査は</a:t>
            </a:r>
            <a:r>
              <a:rPr kumimoji="1" lang="ja-JP" altLang="en-US" b="1" u="sng" dirty="0">
                <a:solidFill>
                  <a:srgbClr val="FF0000"/>
                </a:solidFill>
              </a:rPr>
              <a:t>上記期間のうち</a:t>
            </a:r>
            <a:r>
              <a:rPr kumimoji="1" lang="en-US" altLang="ja-JP" b="1" u="sng" dirty="0">
                <a:solidFill>
                  <a:srgbClr val="FF0000"/>
                </a:solidFill>
                <a:latin typeface="+mn-ea"/>
              </a:rPr>
              <a:t>4</a:t>
            </a:r>
            <a:r>
              <a:rPr kumimoji="1" lang="ja-JP" altLang="en-US" b="1" u="sng" dirty="0">
                <a:solidFill>
                  <a:srgbClr val="FF0000"/>
                </a:solidFill>
              </a:rPr>
              <a:t>～</a:t>
            </a:r>
            <a:r>
              <a:rPr kumimoji="1" lang="en-US" altLang="ja-JP" b="1" u="sng" dirty="0">
                <a:solidFill>
                  <a:srgbClr val="FF0000"/>
                </a:solidFill>
                <a:latin typeface="+mn-ea"/>
              </a:rPr>
              <a:t>5</a:t>
            </a:r>
            <a:r>
              <a:rPr kumimoji="1" lang="ja-JP" altLang="en-US" b="1" u="sng" dirty="0">
                <a:solidFill>
                  <a:srgbClr val="FF0000"/>
                </a:solidFill>
              </a:rPr>
              <a:t>日間</a:t>
            </a:r>
            <a:r>
              <a:rPr kumimoji="1" lang="ja-JP" altLang="en-US" b="1" dirty="0"/>
              <a:t>程度で終了を予定しております。</a:t>
            </a:r>
          </a:p>
          <a:p>
            <a:endParaRPr kumimoji="1" lang="en-US" altLang="ja-JP" sz="500" b="1" dirty="0"/>
          </a:p>
          <a:p>
            <a:r>
              <a:rPr kumimoji="1" lang="en-US" altLang="ja-JP" b="1" dirty="0"/>
              <a:t>※</a:t>
            </a:r>
            <a:r>
              <a:rPr kumimoji="1" lang="ja-JP" altLang="en-US" b="1" dirty="0"/>
              <a:t>撮影した空撮動画は、</a:t>
            </a:r>
            <a:r>
              <a:rPr kumimoji="1" lang="ja-JP" altLang="en-US" b="1" u="sng" dirty="0"/>
              <a:t>イノシシ等の対策に活用</a:t>
            </a:r>
            <a:r>
              <a:rPr kumimoji="1" lang="ja-JP" altLang="en-US" b="1" dirty="0"/>
              <a:t>させていただきます。</a:t>
            </a:r>
            <a:endParaRPr kumimoji="1" lang="en-US" altLang="ja-JP" b="1" dirty="0"/>
          </a:p>
        </p:txBody>
      </p:sp>
      <p:sp>
        <p:nvSpPr>
          <p:cNvPr id="7" name="正方形/長方形 6">
            <a:extLst>
              <a:ext uri="{FF2B5EF4-FFF2-40B4-BE49-F238E27FC236}">
                <a16:creationId xmlns:a16="http://schemas.microsoft.com/office/drawing/2014/main" id="{9F854B21-72E2-4011-99C8-CC39BA74F6CC}"/>
              </a:ext>
            </a:extLst>
          </p:cNvPr>
          <p:cNvSpPr/>
          <p:nvPr/>
        </p:nvSpPr>
        <p:spPr>
          <a:xfrm>
            <a:off x="154488" y="638228"/>
            <a:ext cx="7250695" cy="1370830"/>
          </a:xfrm>
          <a:prstGeom prst="rect">
            <a:avLst/>
          </a:prstGeom>
          <a:solidFill>
            <a:schemeClr val="accent5">
              <a:lumMod val="40000"/>
              <a:lumOff val="6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BE24517-F922-4A65-83AE-CDE2F4F0FCB4}"/>
              </a:ext>
            </a:extLst>
          </p:cNvPr>
          <p:cNvSpPr txBox="1"/>
          <p:nvPr/>
        </p:nvSpPr>
        <p:spPr>
          <a:xfrm>
            <a:off x="154488" y="142699"/>
            <a:ext cx="7147831" cy="461665"/>
          </a:xfrm>
          <a:prstGeom prst="rect">
            <a:avLst/>
          </a:prstGeom>
          <a:noFill/>
        </p:spPr>
        <p:txBody>
          <a:bodyPr wrap="square" rtlCol="0">
            <a:spAutoFit/>
          </a:bodyPr>
          <a:lstStyle/>
          <a:p>
            <a:r>
              <a:rPr kumimoji="1" lang="ja-JP" altLang="en-US" sz="2400" b="1" dirty="0"/>
              <a:t>○○市○○地区の皆様へ</a:t>
            </a:r>
            <a:endParaRPr kumimoji="1" lang="en-US" altLang="ja-JP" sz="2400" b="1" dirty="0"/>
          </a:p>
        </p:txBody>
      </p:sp>
      <p:sp>
        <p:nvSpPr>
          <p:cNvPr id="11" name="テキスト ボックス 10">
            <a:extLst>
              <a:ext uri="{FF2B5EF4-FFF2-40B4-BE49-F238E27FC236}">
                <a16:creationId xmlns:a16="http://schemas.microsoft.com/office/drawing/2014/main" id="{D866422C-407C-43CA-A4F9-35AC9A1D33A2}"/>
              </a:ext>
            </a:extLst>
          </p:cNvPr>
          <p:cNvSpPr txBox="1"/>
          <p:nvPr/>
        </p:nvSpPr>
        <p:spPr>
          <a:xfrm>
            <a:off x="-167610" y="578425"/>
            <a:ext cx="7894890" cy="1446550"/>
          </a:xfrm>
          <a:prstGeom prst="rect">
            <a:avLst/>
          </a:prstGeom>
          <a:noFill/>
        </p:spPr>
        <p:txBody>
          <a:bodyPr wrap="square" rtlCol="0">
            <a:spAutoFit/>
          </a:bodyPr>
          <a:lstStyle/>
          <a:p>
            <a:pPr algn="ctr"/>
            <a:r>
              <a:rPr kumimoji="1" lang="ja-JP" altLang="en-US" sz="4400" b="1" dirty="0">
                <a:ln>
                  <a:solidFill>
                    <a:schemeClr val="bg1"/>
                  </a:solidFill>
                </a:ln>
                <a:solidFill>
                  <a:schemeClr val="accent5">
                    <a:lumMod val="50000"/>
                  </a:schemeClr>
                </a:solidFill>
                <a:effectLst>
                  <a:outerShdw blurRad="50800" dist="50800" dir="5400000" algn="ctr" rotWithShape="0">
                    <a:schemeClr val="accent1">
                      <a:lumMod val="75000"/>
                    </a:schemeClr>
                  </a:outerShdw>
                </a:effectLst>
                <a:latin typeface="HGP創英角ｺﾞｼｯｸUB" panose="020B0900000000000000" pitchFamily="50" charset="-128"/>
                <a:ea typeface="HGP創英角ｺﾞｼｯｸUB" panose="020B0900000000000000" pitchFamily="50" charset="-128"/>
              </a:rPr>
              <a:t>ドローンによるイノシシ等</a:t>
            </a:r>
            <a:endParaRPr kumimoji="1" lang="en-US" altLang="ja-JP" sz="4400" b="1" dirty="0">
              <a:ln>
                <a:solidFill>
                  <a:schemeClr val="bg1"/>
                </a:solidFill>
              </a:ln>
              <a:solidFill>
                <a:schemeClr val="accent5">
                  <a:lumMod val="50000"/>
                </a:schemeClr>
              </a:solidFill>
              <a:effectLst>
                <a:outerShdw blurRad="50800" dist="50800" dir="5400000" algn="ctr" rotWithShape="0">
                  <a:schemeClr val="accent1">
                    <a:lumMod val="75000"/>
                  </a:schemeClr>
                </a:outerShdw>
              </a:effectLst>
              <a:latin typeface="HGP創英角ｺﾞｼｯｸUB" panose="020B0900000000000000" pitchFamily="50" charset="-128"/>
              <a:ea typeface="HGP創英角ｺﾞｼｯｸUB" panose="020B0900000000000000" pitchFamily="50" charset="-128"/>
            </a:endParaRPr>
          </a:p>
          <a:p>
            <a:pPr algn="ctr"/>
            <a:r>
              <a:rPr kumimoji="1" lang="ja-JP" altLang="en-US" sz="4400" b="1" dirty="0">
                <a:ln>
                  <a:solidFill>
                    <a:schemeClr val="bg1"/>
                  </a:solidFill>
                </a:ln>
                <a:solidFill>
                  <a:schemeClr val="accent5">
                    <a:lumMod val="50000"/>
                  </a:schemeClr>
                </a:solidFill>
                <a:effectLst>
                  <a:outerShdw blurRad="50800" dist="50800" dir="5400000" algn="ctr" rotWithShape="0">
                    <a:schemeClr val="accent1">
                      <a:lumMod val="75000"/>
                    </a:schemeClr>
                  </a:outerShdw>
                </a:effectLst>
                <a:latin typeface="HGP創英角ｺﾞｼｯｸUB" panose="020B0900000000000000" pitchFamily="50" charset="-128"/>
                <a:ea typeface="HGP創英角ｺﾞｼｯｸUB" panose="020B0900000000000000" pitchFamily="50" charset="-128"/>
              </a:rPr>
              <a:t>生息状況調査実施のお知らせ</a:t>
            </a:r>
            <a:endParaRPr kumimoji="1" lang="en-US" altLang="ja-JP" sz="4400" b="1" dirty="0">
              <a:ln>
                <a:solidFill>
                  <a:schemeClr val="bg1"/>
                </a:solidFill>
              </a:ln>
              <a:solidFill>
                <a:schemeClr val="accent5">
                  <a:lumMod val="50000"/>
                </a:schemeClr>
              </a:solidFill>
              <a:effectLst>
                <a:outerShdw blurRad="50800" dist="50800" dir="5400000" algn="ctr" rotWithShape="0">
                  <a:schemeClr val="accent1">
                    <a:lumMod val="75000"/>
                  </a:schemeClr>
                </a:outerShdw>
              </a:effectLst>
              <a:latin typeface="HGP創英角ｺﾞｼｯｸUB" panose="020B0900000000000000" pitchFamily="50" charset="-128"/>
              <a:ea typeface="HGP創英角ｺﾞｼｯｸUB" panose="020B0900000000000000" pitchFamily="50" charset="-128"/>
            </a:endParaRPr>
          </a:p>
        </p:txBody>
      </p:sp>
      <p:sp>
        <p:nvSpPr>
          <p:cNvPr id="13" name="テキスト ボックス 12">
            <a:extLst>
              <a:ext uri="{FF2B5EF4-FFF2-40B4-BE49-F238E27FC236}">
                <a16:creationId xmlns:a16="http://schemas.microsoft.com/office/drawing/2014/main" id="{A7F638E3-5E70-4671-A000-34001809A496}"/>
              </a:ext>
            </a:extLst>
          </p:cNvPr>
          <p:cNvSpPr txBox="1"/>
          <p:nvPr/>
        </p:nvSpPr>
        <p:spPr>
          <a:xfrm>
            <a:off x="266270" y="7112376"/>
            <a:ext cx="7231293" cy="954107"/>
          </a:xfrm>
          <a:prstGeom prst="rect">
            <a:avLst/>
          </a:prstGeom>
          <a:noFill/>
        </p:spPr>
        <p:txBody>
          <a:bodyPr wrap="square" rtlCol="0">
            <a:spAutoFit/>
          </a:bodyPr>
          <a:lstStyle/>
          <a:p>
            <a:r>
              <a:rPr kumimoji="1" lang="ja-JP" altLang="en-US" sz="2000" b="1" dirty="0"/>
              <a:t>　</a:t>
            </a:r>
            <a:r>
              <a:rPr kumimoji="1" lang="ja-JP" altLang="en-US" b="1" dirty="0"/>
              <a:t>なお、ドローンの飛行範囲に住宅周辺を含みますが、</a:t>
            </a:r>
            <a:r>
              <a:rPr kumimoji="1" lang="ja-JP" altLang="en-US" b="1" u="sng" dirty="0"/>
              <a:t>住宅の上空を飛行することはありません</a:t>
            </a:r>
            <a:r>
              <a:rPr kumimoji="1" lang="ja-JP" altLang="en-US" b="1" dirty="0"/>
              <a:t>。また、飛行に当たっては、以下の点に注意し、安全に調査を実施します。</a:t>
            </a:r>
            <a:endParaRPr kumimoji="1" lang="en-US" altLang="ja-JP" b="1" dirty="0"/>
          </a:p>
        </p:txBody>
      </p:sp>
      <p:sp>
        <p:nvSpPr>
          <p:cNvPr id="14" name="四角形: 角を丸くする 13">
            <a:extLst>
              <a:ext uri="{FF2B5EF4-FFF2-40B4-BE49-F238E27FC236}">
                <a16:creationId xmlns:a16="http://schemas.microsoft.com/office/drawing/2014/main" id="{3AB6D7D8-12C1-4667-80F7-E687863928CC}"/>
              </a:ext>
            </a:extLst>
          </p:cNvPr>
          <p:cNvSpPr/>
          <p:nvPr/>
        </p:nvSpPr>
        <p:spPr>
          <a:xfrm>
            <a:off x="244640" y="8066483"/>
            <a:ext cx="7160543" cy="1458247"/>
          </a:xfrm>
          <a:prstGeom prst="roundRect">
            <a:avLst/>
          </a:prstGeom>
          <a:solidFill>
            <a:schemeClr val="accent5">
              <a:lumMod val="40000"/>
              <a:lumOff val="60000"/>
            </a:schemeClr>
          </a:solidFill>
          <a:ln>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99DBA5C-BC7D-4295-A027-C41D62D6A7DE}"/>
              </a:ext>
            </a:extLst>
          </p:cNvPr>
          <p:cNvSpPr txBox="1"/>
          <p:nvPr/>
        </p:nvSpPr>
        <p:spPr>
          <a:xfrm>
            <a:off x="290830" y="8157214"/>
            <a:ext cx="7160543" cy="1692771"/>
          </a:xfrm>
          <a:prstGeom prst="rect">
            <a:avLst/>
          </a:prstGeom>
          <a:noFill/>
        </p:spPr>
        <p:txBody>
          <a:bodyPr wrap="square" rtlCol="0">
            <a:spAutoFit/>
          </a:bodyPr>
          <a:lstStyle/>
          <a:p>
            <a:r>
              <a:rPr kumimoji="1" lang="ja-JP" altLang="en-US" sz="1600" b="1" dirty="0"/>
              <a:t>①いかなる場合においても「安全最優先」でドローンを飛行させます。</a:t>
            </a:r>
          </a:p>
          <a:p>
            <a:r>
              <a:rPr kumimoji="1" lang="ja-JP" altLang="en-US" sz="1600" b="1" dirty="0"/>
              <a:t>②飛行前、飛行中に不具合等が発生した場合は、すぐに飛行を中止します。</a:t>
            </a:r>
          </a:p>
          <a:p>
            <a:r>
              <a:rPr kumimoji="1" lang="ja-JP" altLang="en-US" sz="1600" b="1" dirty="0"/>
              <a:t>③その他、飛行中に何か不安や危険を感じた際にはすぐに飛行を中止します。</a:t>
            </a:r>
          </a:p>
          <a:p>
            <a:r>
              <a:rPr kumimoji="1" lang="ja-JP" altLang="en-US" sz="1600" b="1" dirty="0"/>
              <a:t>④ドローンの性能上、騒音・ノイズはほとんどありませんが、離着陸の際、　　　　　　　　　</a:t>
            </a:r>
            <a:endParaRPr kumimoji="1" lang="en-US" altLang="ja-JP" sz="1600" b="1" dirty="0"/>
          </a:p>
          <a:p>
            <a:r>
              <a:rPr kumimoji="1" lang="ja-JP" altLang="en-US" sz="1600" b="1" dirty="0"/>
              <a:t>　多少音を感じる場合がありますので、ご了承ください。</a:t>
            </a:r>
            <a:endParaRPr kumimoji="1" lang="en-US" altLang="ja-JP" sz="1600" b="1" dirty="0"/>
          </a:p>
          <a:p>
            <a:endParaRPr kumimoji="1" lang="en-US" altLang="ja-JP" sz="800" b="1" dirty="0"/>
          </a:p>
          <a:p>
            <a:endParaRPr kumimoji="1" lang="en-US" altLang="ja-JP" sz="1600" b="1" dirty="0"/>
          </a:p>
        </p:txBody>
      </p:sp>
      <p:sp>
        <p:nvSpPr>
          <p:cNvPr id="18" name="テキスト ボックス 17">
            <a:extLst>
              <a:ext uri="{FF2B5EF4-FFF2-40B4-BE49-F238E27FC236}">
                <a16:creationId xmlns:a16="http://schemas.microsoft.com/office/drawing/2014/main" id="{99CD688D-F267-44D3-98FE-180FCEA356BC}"/>
              </a:ext>
            </a:extLst>
          </p:cNvPr>
          <p:cNvSpPr txBox="1"/>
          <p:nvPr/>
        </p:nvSpPr>
        <p:spPr>
          <a:xfrm>
            <a:off x="3971925" y="9595006"/>
            <a:ext cx="3587750" cy="954107"/>
          </a:xfrm>
          <a:prstGeom prst="rect">
            <a:avLst/>
          </a:prstGeom>
          <a:noFill/>
        </p:spPr>
        <p:txBody>
          <a:bodyPr wrap="square" rtlCol="0">
            <a:spAutoFit/>
          </a:bodyPr>
          <a:lstStyle/>
          <a:p>
            <a:r>
              <a:rPr kumimoji="1" lang="en-US" altLang="ja-JP" sz="1400" b="1" dirty="0"/>
              <a:t>【</a:t>
            </a:r>
            <a:r>
              <a:rPr kumimoji="1" lang="ja-JP" altLang="en-US" sz="1400" b="1" dirty="0"/>
              <a:t>実施者</a:t>
            </a:r>
            <a:r>
              <a:rPr kumimoji="1" lang="en-US" altLang="ja-JP" sz="1400" b="1" dirty="0"/>
              <a:t>】</a:t>
            </a:r>
          </a:p>
          <a:p>
            <a:r>
              <a:rPr kumimoji="1" lang="en-US" altLang="ja-JP" sz="1400" b="1" dirty="0">
                <a:sym typeface="Wingdings" panose="05000000000000000000" pitchFamily="2" charset="2"/>
              </a:rPr>
              <a:t>(</a:t>
            </a:r>
            <a:r>
              <a:rPr kumimoji="1" lang="ja-JP" altLang="en-US" sz="1400" b="1" dirty="0">
                <a:sym typeface="Wingdings" panose="05000000000000000000" pitchFamily="2" charset="2"/>
              </a:rPr>
              <a:t>株</a:t>
            </a:r>
            <a:r>
              <a:rPr kumimoji="1" lang="en-US" altLang="ja-JP" sz="1400" b="1" dirty="0">
                <a:sym typeface="Wingdings" panose="05000000000000000000" pitchFamily="2" charset="2"/>
              </a:rPr>
              <a:t>)</a:t>
            </a:r>
            <a:r>
              <a:rPr kumimoji="1" lang="ja-JP" altLang="en-US" sz="1400" b="1" dirty="0">
                <a:sym typeface="Wingdings" panose="05000000000000000000" pitchFamily="2" charset="2"/>
              </a:rPr>
              <a:t>スカイシーカー　担当：久保田</a:t>
            </a:r>
            <a:endParaRPr kumimoji="1" lang="en-US" altLang="ja-JP" sz="1400" b="1" dirty="0">
              <a:sym typeface="Wingdings" panose="05000000000000000000" pitchFamily="2" charset="2"/>
            </a:endParaRPr>
          </a:p>
          <a:p>
            <a:r>
              <a:rPr kumimoji="1" lang="ja-JP" altLang="en-US" sz="1400" b="1" dirty="0"/>
              <a:t>住所：東京都港区芝</a:t>
            </a:r>
            <a:r>
              <a:rPr kumimoji="1" lang="en-US" altLang="ja-JP" sz="1400" b="1" dirty="0"/>
              <a:t>1</a:t>
            </a:r>
            <a:r>
              <a:rPr kumimoji="1" lang="ja-JP" altLang="en-US" sz="1400" b="1" dirty="0"/>
              <a:t>丁目</a:t>
            </a:r>
            <a:r>
              <a:rPr kumimoji="1" lang="en-US" altLang="ja-JP" sz="1400" b="1" dirty="0"/>
              <a:t>12</a:t>
            </a:r>
            <a:r>
              <a:rPr kumimoji="1" lang="ja-JP" altLang="en-US" sz="1400" b="1" dirty="0"/>
              <a:t>番</a:t>
            </a:r>
            <a:r>
              <a:rPr kumimoji="1" lang="en-US" altLang="ja-JP" sz="1400" b="1" dirty="0"/>
              <a:t>7</a:t>
            </a:r>
            <a:r>
              <a:rPr kumimoji="1" lang="ja-JP" altLang="en-US" sz="1400" b="1" dirty="0"/>
              <a:t>号</a:t>
            </a:r>
            <a:endParaRPr kumimoji="1" lang="en-US" altLang="ja-JP" sz="1400" b="1" dirty="0"/>
          </a:p>
          <a:p>
            <a:r>
              <a:rPr kumimoji="1" lang="ja-JP" altLang="en-US" sz="1400" b="1" dirty="0"/>
              <a:t>電話：</a:t>
            </a:r>
            <a:r>
              <a:rPr kumimoji="1" lang="en-US" altLang="ja-JP" sz="1400" b="1" dirty="0"/>
              <a:t>03-6260-8960</a:t>
            </a:r>
            <a:r>
              <a:rPr kumimoji="1" lang="ja-JP" altLang="en-US" sz="1400" b="1" dirty="0"/>
              <a:t>（平日：</a:t>
            </a:r>
            <a:r>
              <a:rPr kumimoji="1" lang="en-US" altLang="ja-JP" sz="1400" b="1" dirty="0"/>
              <a:t>9:00</a:t>
            </a:r>
            <a:r>
              <a:rPr kumimoji="1" lang="ja-JP" altLang="en-US" sz="1400" b="1" dirty="0"/>
              <a:t>～</a:t>
            </a:r>
            <a:r>
              <a:rPr kumimoji="1" lang="en-US" altLang="ja-JP" sz="1400" b="1" dirty="0"/>
              <a:t>18:00</a:t>
            </a:r>
            <a:r>
              <a:rPr kumimoji="1" lang="ja-JP" altLang="en-US" sz="1400" b="1" dirty="0"/>
              <a:t>）</a:t>
            </a:r>
            <a:endParaRPr kumimoji="1" lang="en-US" altLang="ja-JP" b="1" dirty="0"/>
          </a:p>
        </p:txBody>
      </p:sp>
      <p:sp>
        <p:nvSpPr>
          <p:cNvPr id="24" name="テキスト ボックス 23">
            <a:extLst>
              <a:ext uri="{FF2B5EF4-FFF2-40B4-BE49-F238E27FC236}">
                <a16:creationId xmlns:a16="http://schemas.microsoft.com/office/drawing/2014/main" id="{95DB58C1-00F2-45E5-93F1-90C7823067BA}"/>
              </a:ext>
            </a:extLst>
          </p:cNvPr>
          <p:cNvSpPr txBox="1"/>
          <p:nvPr/>
        </p:nvSpPr>
        <p:spPr>
          <a:xfrm>
            <a:off x="695226" y="3548386"/>
            <a:ext cx="953382" cy="830997"/>
          </a:xfrm>
          <a:prstGeom prst="rect">
            <a:avLst/>
          </a:prstGeom>
          <a:noFill/>
        </p:spPr>
        <p:txBody>
          <a:bodyPr wrap="square" rtlCol="0">
            <a:spAutoFit/>
          </a:bodyPr>
          <a:lstStyle/>
          <a:p>
            <a:r>
              <a:rPr kumimoji="1" lang="ja-JP" altLang="en-US" sz="2400" b="1" dirty="0">
                <a:solidFill>
                  <a:srgbClr val="0070C0"/>
                </a:solidFill>
              </a:rPr>
              <a:t>調査</a:t>
            </a:r>
            <a:endParaRPr kumimoji="1" lang="en-US" altLang="ja-JP" sz="2400" b="1" dirty="0">
              <a:solidFill>
                <a:srgbClr val="0070C0"/>
              </a:solidFill>
            </a:endParaRPr>
          </a:p>
          <a:p>
            <a:r>
              <a:rPr kumimoji="1" lang="ja-JP" altLang="en-US" sz="2400" b="1" dirty="0">
                <a:solidFill>
                  <a:srgbClr val="0070C0"/>
                </a:solidFill>
              </a:rPr>
              <a:t>予定</a:t>
            </a:r>
            <a:endParaRPr kumimoji="1" lang="en-US" altLang="ja-JP" sz="2400" b="1" dirty="0">
              <a:solidFill>
                <a:srgbClr val="0070C0"/>
              </a:solidFill>
            </a:endParaRPr>
          </a:p>
        </p:txBody>
      </p:sp>
      <p:sp>
        <p:nvSpPr>
          <p:cNvPr id="26" name="テキスト ボックス 25">
            <a:extLst>
              <a:ext uri="{FF2B5EF4-FFF2-40B4-BE49-F238E27FC236}">
                <a16:creationId xmlns:a16="http://schemas.microsoft.com/office/drawing/2014/main" id="{AE752FFD-24EA-4EBF-8D9C-71BB363B2E12}"/>
              </a:ext>
            </a:extLst>
          </p:cNvPr>
          <p:cNvSpPr txBox="1"/>
          <p:nvPr/>
        </p:nvSpPr>
        <p:spPr>
          <a:xfrm>
            <a:off x="1562981" y="3379282"/>
            <a:ext cx="5301468" cy="584775"/>
          </a:xfrm>
          <a:prstGeom prst="rect">
            <a:avLst/>
          </a:prstGeom>
          <a:noFill/>
        </p:spPr>
        <p:txBody>
          <a:bodyPr wrap="square" rtlCol="0">
            <a:spAutoFit/>
          </a:bodyPr>
          <a:lstStyle/>
          <a:p>
            <a:r>
              <a:rPr kumimoji="1" lang="en-US" altLang="ja-JP" sz="3200" b="1" dirty="0">
                <a:latin typeface="HGP創英角ｺﾞｼｯｸUB" panose="020B0900000000000000" pitchFamily="50" charset="-128"/>
                <a:ea typeface="HGP創英角ｺﾞｼｯｸUB" panose="020B0900000000000000" pitchFamily="50" charset="-128"/>
              </a:rPr>
              <a:t>2026</a:t>
            </a:r>
            <a:r>
              <a:rPr kumimoji="1" lang="ja-JP" altLang="en-US" sz="2000" b="1" dirty="0">
                <a:latin typeface="HGP創英角ｺﾞｼｯｸUB" panose="020B0900000000000000" pitchFamily="50" charset="-128"/>
                <a:ea typeface="HGP創英角ｺﾞｼｯｸUB" panose="020B0900000000000000" pitchFamily="50" charset="-128"/>
              </a:rPr>
              <a:t>年</a:t>
            </a:r>
            <a:r>
              <a:rPr kumimoji="1" lang="en-US" altLang="ja-JP" sz="3200" b="1" dirty="0">
                <a:latin typeface="HGP創英角ｺﾞｼｯｸUB" panose="020B0900000000000000" pitchFamily="50" charset="-128"/>
                <a:ea typeface="HGP創英角ｺﾞｼｯｸUB" panose="020B0900000000000000" pitchFamily="50" charset="-128"/>
              </a:rPr>
              <a:t>11</a:t>
            </a:r>
            <a:r>
              <a:rPr kumimoji="1" lang="ja-JP" altLang="en-US" sz="2000" b="1" dirty="0">
                <a:latin typeface="HGP創英角ｺﾞｼｯｸUB" panose="020B0900000000000000" pitchFamily="50" charset="-128"/>
                <a:ea typeface="HGP創英角ｺﾞｼｯｸUB" panose="020B0900000000000000" pitchFamily="50" charset="-128"/>
              </a:rPr>
              <a:t>月</a:t>
            </a:r>
            <a:r>
              <a:rPr kumimoji="1" lang="en-US" altLang="ja-JP" sz="3200" b="1" dirty="0">
                <a:latin typeface="HGP創英角ｺﾞｼｯｸUB" panose="020B0900000000000000" pitchFamily="50" charset="-128"/>
                <a:ea typeface="HGP創英角ｺﾞｼｯｸUB" panose="020B0900000000000000" pitchFamily="50" charset="-128"/>
              </a:rPr>
              <a:t>4</a:t>
            </a:r>
            <a:r>
              <a:rPr kumimoji="1" lang="ja-JP" altLang="en-US" sz="2000" b="1" dirty="0">
                <a:latin typeface="HGP創英角ｺﾞｼｯｸUB" panose="020B0900000000000000" pitchFamily="50" charset="-128"/>
                <a:ea typeface="HGP創英角ｺﾞｼｯｸUB" panose="020B0900000000000000" pitchFamily="50" charset="-128"/>
              </a:rPr>
              <a:t>日</a:t>
            </a:r>
            <a:r>
              <a:rPr kumimoji="1" lang="en-US" altLang="ja-JP" sz="2000" b="1" dirty="0">
                <a:latin typeface="HGP創英角ｺﾞｼｯｸUB" panose="020B0900000000000000" pitchFamily="50" charset="-128"/>
                <a:ea typeface="HGP創英角ｺﾞｼｯｸUB" panose="020B0900000000000000" pitchFamily="50" charset="-128"/>
              </a:rPr>
              <a:t>(</a:t>
            </a:r>
            <a:r>
              <a:rPr kumimoji="1" lang="ja-JP" altLang="en-US" sz="2000" b="1" dirty="0">
                <a:latin typeface="HGP創英角ｺﾞｼｯｸUB" panose="020B0900000000000000" pitchFamily="50" charset="-128"/>
                <a:ea typeface="HGP創英角ｺﾞｼｯｸUB" panose="020B0900000000000000" pitchFamily="50" charset="-128"/>
              </a:rPr>
              <a:t>水</a:t>
            </a:r>
            <a:r>
              <a:rPr kumimoji="1" lang="en-US" altLang="ja-JP" sz="2000" b="1" dirty="0">
                <a:latin typeface="HGP創英角ｺﾞｼｯｸUB" panose="020B0900000000000000" pitchFamily="50" charset="-128"/>
                <a:ea typeface="HGP創英角ｺﾞｼｯｸUB" panose="020B0900000000000000" pitchFamily="50" charset="-128"/>
              </a:rPr>
              <a:t>)</a:t>
            </a:r>
            <a:r>
              <a:rPr kumimoji="1" lang="ja-JP" altLang="en-US" sz="2400" b="1" dirty="0">
                <a:latin typeface="HGP創英角ｺﾞｼｯｸUB" panose="020B0900000000000000" pitchFamily="50" charset="-128"/>
                <a:ea typeface="HGP創英角ｺﾞｼｯｸUB" panose="020B0900000000000000" pitchFamily="50" charset="-128"/>
              </a:rPr>
              <a:t>～</a:t>
            </a:r>
            <a:r>
              <a:rPr kumimoji="1" lang="en-US" altLang="ja-JP" sz="3200" b="1" dirty="0">
                <a:latin typeface="HGP創英角ｺﾞｼｯｸUB" panose="020B0900000000000000" pitchFamily="50" charset="-128"/>
                <a:ea typeface="HGP創英角ｺﾞｼｯｸUB" panose="020B0900000000000000" pitchFamily="50" charset="-128"/>
              </a:rPr>
              <a:t>13</a:t>
            </a:r>
            <a:r>
              <a:rPr kumimoji="1" lang="ja-JP" altLang="en-US" sz="2000" b="1" dirty="0">
                <a:latin typeface="HGP創英角ｺﾞｼｯｸUB" panose="020B0900000000000000" pitchFamily="50" charset="-128"/>
                <a:ea typeface="HGP創英角ｺﾞｼｯｸUB" panose="020B0900000000000000" pitchFamily="50" charset="-128"/>
              </a:rPr>
              <a:t>日</a:t>
            </a:r>
            <a:r>
              <a:rPr kumimoji="1" lang="en-US" altLang="ja-JP" sz="2000" b="1" dirty="0">
                <a:latin typeface="HGP創英角ｺﾞｼｯｸUB" panose="020B0900000000000000" pitchFamily="50" charset="-128"/>
                <a:ea typeface="HGP創英角ｺﾞｼｯｸUB" panose="020B0900000000000000" pitchFamily="50" charset="-128"/>
              </a:rPr>
              <a:t>(</a:t>
            </a:r>
            <a:r>
              <a:rPr kumimoji="1" lang="ja-JP" altLang="en-US" sz="2000" b="1" dirty="0">
                <a:latin typeface="HGP創英角ｺﾞｼｯｸUB" panose="020B0900000000000000" pitchFamily="50" charset="-128"/>
                <a:ea typeface="HGP創英角ｺﾞｼｯｸUB" panose="020B0900000000000000" pitchFamily="50" charset="-128"/>
              </a:rPr>
              <a:t>金</a:t>
            </a:r>
            <a:r>
              <a:rPr kumimoji="1" lang="en-US" altLang="ja-JP" sz="2000" b="1" dirty="0">
                <a:latin typeface="HGP創英角ｺﾞｼｯｸUB" panose="020B0900000000000000" pitchFamily="50" charset="-128"/>
                <a:ea typeface="HGP創英角ｺﾞｼｯｸUB" panose="020B0900000000000000" pitchFamily="50" charset="-128"/>
              </a:rPr>
              <a:t>)</a:t>
            </a:r>
          </a:p>
        </p:txBody>
      </p:sp>
      <p:sp>
        <p:nvSpPr>
          <p:cNvPr id="2" name="テキスト ボックス 1">
            <a:extLst>
              <a:ext uri="{FF2B5EF4-FFF2-40B4-BE49-F238E27FC236}">
                <a16:creationId xmlns:a16="http://schemas.microsoft.com/office/drawing/2014/main" id="{2EA1423B-1961-DF10-C5E0-A62C78E55CBE}"/>
              </a:ext>
            </a:extLst>
          </p:cNvPr>
          <p:cNvSpPr txBox="1"/>
          <p:nvPr/>
        </p:nvSpPr>
        <p:spPr>
          <a:xfrm>
            <a:off x="494637" y="9595006"/>
            <a:ext cx="3889643" cy="954107"/>
          </a:xfrm>
          <a:prstGeom prst="rect">
            <a:avLst/>
          </a:prstGeom>
          <a:noFill/>
        </p:spPr>
        <p:txBody>
          <a:bodyPr wrap="square" rtlCol="0">
            <a:spAutoFit/>
          </a:bodyPr>
          <a:lstStyle/>
          <a:p>
            <a:r>
              <a:rPr kumimoji="1" lang="en-US" altLang="ja-JP" sz="1400" b="1" dirty="0"/>
              <a:t>【</a:t>
            </a:r>
            <a:r>
              <a:rPr kumimoji="1" lang="ja-JP" altLang="en-US" sz="1400" b="1" dirty="0"/>
              <a:t>発注者</a:t>
            </a:r>
            <a:r>
              <a:rPr kumimoji="1" lang="en-US" altLang="ja-JP" sz="1400" b="1" dirty="0"/>
              <a:t>】</a:t>
            </a:r>
          </a:p>
          <a:p>
            <a:r>
              <a:rPr kumimoji="1" lang="ja-JP" altLang="en-US" sz="1400" b="1" dirty="0">
                <a:latin typeface="游ゴシック" panose="020B0400000000000000" pitchFamily="50" charset="-128"/>
                <a:ea typeface="游ゴシック" panose="020B0400000000000000" pitchFamily="50" charset="-128"/>
                <a:sym typeface="Wingdings" panose="05000000000000000000" pitchFamily="2" charset="2"/>
              </a:rPr>
              <a:t>埼玉県東部環境管理事務所　</a:t>
            </a:r>
            <a:r>
              <a:rPr kumimoji="1" lang="ja-JP" altLang="en-US" sz="1400" b="1" dirty="0">
                <a:sym typeface="Wingdings" panose="05000000000000000000" pitchFamily="2" charset="2"/>
              </a:rPr>
              <a:t>担当：宮田</a:t>
            </a:r>
            <a:endParaRPr kumimoji="1" lang="en-US" altLang="ja-JP" sz="1400" b="1" dirty="0">
              <a:sym typeface="Wingdings" panose="05000000000000000000" pitchFamily="2" charset="2"/>
            </a:endParaRPr>
          </a:p>
          <a:p>
            <a:r>
              <a:rPr kumimoji="1" lang="ja-JP" altLang="en-US" sz="1400" b="1" dirty="0">
                <a:sym typeface="Wingdings" panose="05000000000000000000" pitchFamily="2" charset="2"/>
              </a:rPr>
              <a:t>住所：</a:t>
            </a:r>
            <a:r>
              <a:rPr lang="ja-JP" altLang="en-US" sz="1400" b="1" dirty="0">
                <a:solidFill>
                  <a:srgbClr val="222222"/>
                </a:solidFill>
                <a:latin typeface="游ゴシック" panose="020B0400000000000000" pitchFamily="50" charset="-128"/>
                <a:ea typeface="游ゴシック" panose="020B0400000000000000" pitchFamily="50" charset="-128"/>
              </a:rPr>
              <a:t>埼玉県北葛飾郡杉戸町清地</a:t>
            </a:r>
            <a:r>
              <a:rPr lang="en-US" altLang="ja-JP" sz="1400" b="1" dirty="0">
                <a:solidFill>
                  <a:srgbClr val="222222"/>
                </a:solidFill>
                <a:latin typeface="游ゴシック" panose="020B0400000000000000" pitchFamily="50" charset="-128"/>
                <a:ea typeface="游ゴシック" panose="020B0400000000000000" pitchFamily="50" charset="-128"/>
              </a:rPr>
              <a:t>5-4-10</a:t>
            </a:r>
            <a:endParaRPr lang="en-US" altLang="ja-JP" sz="1400" b="1" i="0" dirty="0">
              <a:solidFill>
                <a:srgbClr val="222222"/>
              </a:solidFill>
              <a:effectLst/>
              <a:latin typeface="游ゴシック" panose="020B0400000000000000" pitchFamily="50" charset="-128"/>
              <a:ea typeface="游ゴシック" panose="020B0400000000000000" pitchFamily="50" charset="-128"/>
            </a:endParaRPr>
          </a:p>
          <a:p>
            <a:r>
              <a:rPr kumimoji="1" lang="ja-JP" altLang="en-US" sz="1400" b="1" dirty="0"/>
              <a:t>電話：</a:t>
            </a:r>
            <a:r>
              <a:rPr kumimoji="1" lang="en-US" altLang="ja-JP" sz="1400" b="1" dirty="0"/>
              <a:t>0480-34-4011</a:t>
            </a:r>
            <a:r>
              <a:rPr kumimoji="1" lang="ja-JP" altLang="en-US" sz="1400" b="1" dirty="0"/>
              <a:t>（平日：</a:t>
            </a:r>
            <a:r>
              <a:rPr kumimoji="1" lang="en-US" altLang="ja-JP" sz="1400" b="1" dirty="0"/>
              <a:t>8:30</a:t>
            </a:r>
            <a:r>
              <a:rPr kumimoji="1" lang="ja-JP" altLang="en-US" sz="1400" b="1" dirty="0"/>
              <a:t>～</a:t>
            </a:r>
            <a:r>
              <a:rPr kumimoji="1" lang="en-US" altLang="ja-JP" sz="1400" b="1" dirty="0"/>
              <a:t>17:00</a:t>
            </a:r>
            <a:r>
              <a:rPr kumimoji="1" lang="ja-JP" altLang="en-US" sz="1400" b="1" dirty="0"/>
              <a:t>）</a:t>
            </a:r>
            <a:endParaRPr kumimoji="1" lang="en-US" altLang="ja-JP" b="1" dirty="0"/>
          </a:p>
        </p:txBody>
      </p:sp>
      <p:sp>
        <p:nvSpPr>
          <p:cNvPr id="5" name="テキスト ボックス 4">
            <a:extLst>
              <a:ext uri="{FF2B5EF4-FFF2-40B4-BE49-F238E27FC236}">
                <a16:creationId xmlns:a16="http://schemas.microsoft.com/office/drawing/2014/main" id="{AB573B45-DBF6-D81E-38B1-5C7914DB3D50}"/>
              </a:ext>
            </a:extLst>
          </p:cNvPr>
          <p:cNvSpPr txBox="1"/>
          <p:nvPr/>
        </p:nvSpPr>
        <p:spPr>
          <a:xfrm>
            <a:off x="1562981" y="3963660"/>
            <a:ext cx="5301468" cy="646331"/>
          </a:xfrm>
          <a:prstGeom prst="rect">
            <a:avLst/>
          </a:prstGeom>
          <a:noFill/>
        </p:spPr>
        <p:txBody>
          <a:bodyPr wrap="square" rtlCol="0">
            <a:spAutoFit/>
          </a:bodyPr>
          <a:lstStyle/>
          <a:p>
            <a:r>
              <a:rPr kumimoji="1" lang="ja-JP" altLang="en-US" b="1" dirty="0"/>
              <a:t>実施時間：  </a:t>
            </a:r>
            <a:r>
              <a:rPr kumimoji="1" lang="en-US" altLang="ja-JP" b="1" dirty="0"/>
              <a:t>9:00</a:t>
            </a:r>
            <a:r>
              <a:rPr kumimoji="1" lang="ja-JP" altLang="en-US" b="1" dirty="0"/>
              <a:t>～</a:t>
            </a:r>
            <a:r>
              <a:rPr kumimoji="1" lang="en-US" altLang="ja-JP" b="1" dirty="0"/>
              <a:t>17:00</a:t>
            </a:r>
            <a:r>
              <a:rPr kumimoji="1" lang="ja-JP" altLang="en-US" b="1" dirty="0"/>
              <a:t>（うち</a:t>
            </a:r>
            <a:r>
              <a:rPr kumimoji="1" lang="en-US" altLang="ja-JP" b="1" dirty="0"/>
              <a:t>5</a:t>
            </a:r>
            <a:r>
              <a:rPr kumimoji="1" lang="ja-JP" altLang="en-US" b="1" dirty="0"/>
              <a:t>時間</a:t>
            </a:r>
            <a:r>
              <a:rPr kumimoji="1" lang="en-US" altLang="ja-JP" b="1" dirty="0"/>
              <a:t>/</a:t>
            </a:r>
            <a:r>
              <a:rPr kumimoji="1" lang="ja-JP" altLang="en-US" b="1" dirty="0"/>
              <a:t>日 程度）</a:t>
            </a:r>
            <a:endParaRPr kumimoji="1" lang="en-US" altLang="ja-JP" b="1" dirty="0"/>
          </a:p>
          <a:p>
            <a:r>
              <a:rPr kumimoji="1" lang="en-US" altLang="ja-JP" b="1" dirty="0"/>
              <a:t>                      17:00</a:t>
            </a:r>
            <a:r>
              <a:rPr kumimoji="1" lang="ja-JP" altLang="en-US" b="1" dirty="0"/>
              <a:t>～</a:t>
            </a:r>
            <a:r>
              <a:rPr kumimoji="1" lang="en-US" altLang="ja-JP" b="1" dirty="0"/>
              <a:t>24:00</a:t>
            </a:r>
            <a:r>
              <a:rPr kumimoji="1" lang="ja-JP" altLang="en-US" b="1" dirty="0"/>
              <a:t>（うち</a:t>
            </a:r>
            <a:r>
              <a:rPr kumimoji="1" lang="en-US" altLang="ja-JP" b="1" dirty="0"/>
              <a:t>4</a:t>
            </a:r>
            <a:r>
              <a:rPr kumimoji="1" lang="ja-JP" altLang="en-US" b="1" dirty="0"/>
              <a:t>時間</a:t>
            </a:r>
            <a:r>
              <a:rPr kumimoji="1" lang="en-US" altLang="ja-JP" b="1" dirty="0"/>
              <a:t>/</a:t>
            </a:r>
            <a:r>
              <a:rPr kumimoji="1" lang="ja-JP" altLang="en-US" b="1" dirty="0"/>
              <a:t>日 程度）</a:t>
            </a:r>
            <a:endParaRPr kumimoji="1" lang="en-US" altLang="ja-JP" b="1" dirty="0"/>
          </a:p>
        </p:txBody>
      </p:sp>
      <p:sp>
        <p:nvSpPr>
          <p:cNvPr id="10" name="テキスト ボックス 9">
            <a:extLst>
              <a:ext uri="{FF2B5EF4-FFF2-40B4-BE49-F238E27FC236}">
                <a16:creationId xmlns:a16="http://schemas.microsoft.com/office/drawing/2014/main" id="{C928D598-085F-E2B1-0030-DDA6B8F15204}"/>
              </a:ext>
            </a:extLst>
          </p:cNvPr>
          <p:cNvSpPr txBox="1"/>
          <p:nvPr/>
        </p:nvSpPr>
        <p:spPr>
          <a:xfrm>
            <a:off x="41896" y="9605556"/>
            <a:ext cx="328049" cy="1015663"/>
          </a:xfrm>
          <a:prstGeom prst="rect">
            <a:avLst/>
          </a:prstGeom>
          <a:noFill/>
        </p:spPr>
        <p:txBody>
          <a:bodyPr wrap="square" rtlCol="0">
            <a:spAutoFit/>
          </a:bodyPr>
          <a:lstStyle/>
          <a:p>
            <a:r>
              <a:rPr kumimoji="1" lang="ja-JP" altLang="en-US" sz="2000" b="1" dirty="0">
                <a:solidFill>
                  <a:srgbClr val="0070C0"/>
                </a:solidFill>
              </a:rPr>
              <a:t>連絡先</a:t>
            </a:r>
            <a:endParaRPr kumimoji="1" lang="en-US" altLang="ja-JP" sz="2000" b="1" dirty="0">
              <a:solidFill>
                <a:srgbClr val="0070C0"/>
              </a:solidFill>
            </a:endParaRPr>
          </a:p>
        </p:txBody>
      </p:sp>
      <p:sp>
        <p:nvSpPr>
          <p:cNvPr id="15" name="テキスト ボックス 14">
            <a:extLst>
              <a:ext uri="{FF2B5EF4-FFF2-40B4-BE49-F238E27FC236}">
                <a16:creationId xmlns:a16="http://schemas.microsoft.com/office/drawing/2014/main" id="{E507BC21-E1EB-315E-FECF-660B7C3D4537}"/>
              </a:ext>
            </a:extLst>
          </p:cNvPr>
          <p:cNvSpPr txBox="1"/>
          <p:nvPr/>
        </p:nvSpPr>
        <p:spPr>
          <a:xfrm>
            <a:off x="1333196" y="4764046"/>
            <a:ext cx="6226479" cy="923330"/>
          </a:xfrm>
          <a:prstGeom prst="rect">
            <a:avLst/>
          </a:prstGeom>
          <a:noFill/>
        </p:spPr>
        <p:txBody>
          <a:bodyPr wrap="square" rtlCol="0">
            <a:spAutoFit/>
          </a:bodyPr>
          <a:lstStyle/>
          <a:p>
            <a:r>
              <a:rPr lang="ja-JP" altLang="ja-JP" b="1" dirty="0"/>
              <a:t>（１）渡良瀬川河川敷右岸</a:t>
            </a:r>
            <a:r>
              <a:rPr lang="ja-JP" altLang="ja-JP" sz="1200" b="1" dirty="0"/>
              <a:t>（加須市）　</a:t>
            </a:r>
            <a:r>
              <a:rPr lang="en-US" altLang="ja-JP" sz="1200" b="1" dirty="0"/>
              <a:t>                                       </a:t>
            </a:r>
            <a:r>
              <a:rPr lang="ja-JP" altLang="ja-JP" b="1" dirty="0"/>
              <a:t>６８ｈａ</a:t>
            </a:r>
          </a:p>
          <a:p>
            <a:r>
              <a:rPr lang="ja-JP" altLang="ja-JP" b="1" dirty="0"/>
              <a:t>（２）利根川河川敷</a:t>
            </a:r>
            <a:r>
              <a:rPr lang="ja-JP" altLang="ja-JP" sz="1200" b="1" dirty="0"/>
              <a:t>（羽生市、加須市、久喜市）　</a:t>
            </a:r>
            <a:r>
              <a:rPr lang="en-US" altLang="ja-JP" sz="1200" b="1" dirty="0"/>
              <a:t>                  </a:t>
            </a:r>
            <a:r>
              <a:rPr lang="ja-JP" altLang="en-US" b="1" dirty="0"/>
              <a:t>２６９</a:t>
            </a:r>
            <a:r>
              <a:rPr lang="ja-JP" altLang="ja-JP" b="1" dirty="0"/>
              <a:t>ｈａ</a:t>
            </a:r>
          </a:p>
          <a:p>
            <a:r>
              <a:rPr lang="ja-JP" altLang="ja-JP" b="1" dirty="0"/>
              <a:t>（３）江戸川河川敷右岸</a:t>
            </a:r>
            <a:r>
              <a:rPr lang="ja-JP" altLang="ja-JP" sz="1200" b="1" dirty="0"/>
              <a:t>（幸手市、杉戸町、春日部市）　</a:t>
            </a:r>
            <a:r>
              <a:rPr lang="ja-JP" altLang="en-US" b="1" dirty="0"/>
              <a:t>２００</a:t>
            </a:r>
            <a:r>
              <a:rPr lang="ja-JP" altLang="ja-JP" b="1" dirty="0"/>
              <a:t>ｈａ</a:t>
            </a:r>
          </a:p>
        </p:txBody>
      </p:sp>
      <p:sp>
        <p:nvSpPr>
          <p:cNvPr id="19" name="テキスト ボックス 18">
            <a:extLst>
              <a:ext uri="{FF2B5EF4-FFF2-40B4-BE49-F238E27FC236}">
                <a16:creationId xmlns:a16="http://schemas.microsoft.com/office/drawing/2014/main" id="{EC297D41-DE01-2EAB-6E87-10B6623A6DEE}"/>
              </a:ext>
            </a:extLst>
          </p:cNvPr>
          <p:cNvSpPr txBox="1"/>
          <p:nvPr/>
        </p:nvSpPr>
        <p:spPr>
          <a:xfrm>
            <a:off x="695887" y="4830019"/>
            <a:ext cx="953381" cy="830997"/>
          </a:xfrm>
          <a:prstGeom prst="rect">
            <a:avLst/>
          </a:prstGeom>
          <a:noFill/>
        </p:spPr>
        <p:txBody>
          <a:bodyPr wrap="square" rtlCol="0">
            <a:spAutoFit/>
          </a:bodyPr>
          <a:lstStyle/>
          <a:p>
            <a:r>
              <a:rPr kumimoji="1" lang="ja-JP" altLang="en-US" sz="2400" b="1" dirty="0">
                <a:solidFill>
                  <a:srgbClr val="0070C0"/>
                </a:solidFill>
              </a:rPr>
              <a:t>調査箇所</a:t>
            </a:r>
            <a:endParaRPr kumimoji="1" lang="en-US" altLang="ja-JP" sz="2400" b="1" dirty="0">
              <a:solidFill>
                <a:srgbClr val="0070C0"/>
              </a:solidFill>
            </a:endParaRPr>
          </a:p>
        </p:txBody>
      </p:sp>
    </p:spTree>
    <p:extLst>
      <p:ext uri="{BB962C8B-B14F-4D97-AF65-F5344CB8AC3E}">
        <p14:creationId xmlns:p14="http://schemas.microsoft.com/office/powerpoint/2010/main" val="358886751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411</Words>
  <Application>Microsoft Office PowerPoint</Application>
  <PresentationFormat>ユーザー設定</PresentationFormat>
  <Paragraphs>35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HGP創英角ｺﾞｼｯｸUB</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久保田凌雅</dc:creator>
  <cp:lastModifiedBy>吉井　綾汰</cp:lastModifiedBy>
  <cp:revision>19</cp:revision>
  <cp:lastPrinted>2025-10-01T11:52:47Z</cp:lastPrinted>
  <dcterms:modified xsi:type="dcterms:W3CDTF">2026-10-29T07:24:45Z</dcterms:modified>
</cp:coreProperties>
</file>